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243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025800008f085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26_1#66087ba13?vaa=1&amp;vcp=1&amp;vop=1&amp;pid=3ec215165&amp;color=36,64,97&amp;bt=1&amp;bbb=1"/>
              <p:cNvSpPr/>
              <p:nvPr/>
            </p:nvSpPr>
            <p:spPr>
              <a:xfrm>
                <a:off x="539496" y="1693564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用数字作答）.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5_BD.26_1#66087ba13?vaa=1&amp;vcp=1&amp;vop=1&amp;pid=3ec215165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564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8_1#66087ba13.blank?vaa=1&amp;vcp=1&amp;vop=1&amp;pid=3ec215165&amp;color=36,64,97&amp;vpa=7&amp;bbb=1"/>
          <p:cNvSpPr/>
          <p:nvPr/>
        </p:nvSpPr>
        <p:spPr>
          <a:xfrm>
            <a:off x="7826408" y="1742458"/>
            <a:ext cx="5095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27_1#66087ba13?vaa=1&amp;vcp=1&amp;vop=1&amp;pid=3ec215165&amp;color=36,64,97&amp;bbb=1&amp;hb=1"/>
              <p:cNvSpPr/>
              <p:nvPr/>
            </p:nvSpPr>
            <p:spPr>
              <a:xfrm>
                <a:off x="539496" y="2182259"/>
                <a:ext cx="11109960" cy="304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10×7!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)×(5−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10×7×6×5!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11×10×9×8×7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5×4×3×2×1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5_AS.27_1#66087ba13?vaa=1&amp;vcp=1&amp;vop=1&amp;pid=3ec21516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2259"/>
                <a:ext cx="11109960" cy="3048000"/>
              </a:xfrm>
              <a:prstGeom prst="rect">
                <a:avLst/>
              </a:prstGeom>
              <a:blipFill>
                <a:blip r:embed="rId4"/>
                <a:stretch>
                  <a:fillRect l="-1317" b="-2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30_1#07634d397?vaa=1&amp;vcp=1&amp;vop=1&amp;pid=3ec215165&amp;color=36,64,97&amp;bt=1&amp;bbb=1"/>
              <p:cNvSpPr/>
              <p:nvPr/>
            </p:nvSpPr>
            <p:spPr>
              <a:xfrm>
                <a:off x="539496" y="2848564"/>
                <a:ext cx="11109960" cy="3712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的一个取值可能是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BD.30_1#07634d397?vaa=1&amp;vcp=1&amp;vop=1&amp;pid=3ec215165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8564"/>
                <a:ext cx="11109960" cy="371285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2_1#07634d397.blank?vaa=1&amp;vcp=1&amp;vop=1&amp;pid=3ec215165&amp;color=36,64,97&amp;vpa=8&amp;bbb=1"/>
          <p:cNvSpPr/>
          <p:nvPr/>
        </p:nvSpPr>
        <p:spPr>
          <a:xfrm>
            <a:off x="5409787" y="2810083"/>
            <a:ext cx="19954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10（答案不唯一）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31_1#07634d397?vaa=1&amp;vcp=1&amp;vop=1&amp;pid=3ec215165&amp;color=36,64,97&amp;bbb=1&amp;hb=1"/>
              <p:cNvSpPr/>
              <p:nvPr/>
            </p:nvSpPr>
            <p:spPr>
              <a:xfrm>
                <a:off x="539496" y="3222580"/>
                <a:ext cx="11109960" cy="102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−30&gt;0,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−90≤0,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∈{7,8,9,10}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的一个取值可能是10（答案不唯一）.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5_AS.31_1#07634d397?vaa=1&amp;vcp=1&amp;vop=1&amp;pid=3ec21516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2580"/>
                <a:ext cx="11109960" cy="1027240"/>
              </a:xfrm>
              <a:prstGeom prst="rect">
                <a:avLst/>
              </a:prstGeom>
              <a:blipFill>
                <a:blip r:embed="rId4"/>
                <a:stretch>
                  <a:fillRect l="-1317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0218df3d6?vaa=1&amp;vcp=1&amp;vop=1&amp;pid=7bbcd3526&amp;color=36,64,97&amp;bt=1&amp;bbb=1&amp;hb=1"/>
          <p:cNvSpPr/>
          <p:nvPr/>
        </p:nvSpPr>
        <p:spPr>
          <a:xfrm>
            <a:off x="539496" y="1240427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袋中装有编号分别为1，2，3，4的4个白球和编号分别为1，2，3，4的4个红球，从中选取4个球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既有白球又有红球，且编号和为偶数的共有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36_1#0218df3d6.blank?vaa=1&amp;vcp=1&amp;vop=1&amp;pid=7bbcd3526&amp;color=36,64,97&amp;vpa=9&amp;bbb=1"/>
          <p:cNvSpPr/>
          <p:nvPr/>
        </p:nvSpPr>
        <p:spPr>
          <a:xfrm>
            <a:off x="4888452" y="1608092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35_1#0218df3d6?vaa=1&amp;vcp=1&amp;vop=1&amp;pid=7bbcd3526&amp;color=36,64,97&amp;bbb=1&amp;hb=1"/>
              <p:cNvSpPr/>
              <p:nvPr/>
            </p:nvSpPr>
            <p:spPr>
              <a:xfrm>
                <a:off x="539496" y="2065546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按取出的白球、红球个数逐一分析：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白球取1个，红球取3个，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球编号为奇数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，红球编号要2个偶数1个奇数，共有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（种）可能；编号为奇数和偶数个数相同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白球编号为偶数时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，也有4种可能，所以共有8种可能.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白球取2个，红球取2个，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白球编号都为奇或偶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，则红球编号也都为奇或偶，共有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1奇1偶，则红球编号也要1奇1偶，共有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由于对称性，白球取3个，红球取1个的情况等同于白球取1个，红球取3个的情况，所以共有8种可能.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8×2+4+16=36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4_AS.35_1#0218df3d6?vaa=1&amp;vcp=1&amp;vop=1&amp;pid=7bbcd352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546"/>
                <a:ext cx="11109960" cy="3706940"/>
              </a:xfrm>
              <a:prstGeom prst="rect">
                <a:avLst/>
              </a:prstGeom>
              <a:blipFill>
                <a:blip r:embed="rId3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38_1#f4a6a339c?vaa=1&amp;vcp=1&amp;vop=1&amp;pid=7bbcd3526&amp;color=36,64,97&amp;bt=1&amp;bbb=1&amp;hb=1"/>
              <p:cNvSpPr/>
              <p:nvPr/>
            </p:nvSpPr>
            <p:spPr>
              <a:xfrm>
                <a:off x="539496" y="265666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[上海闵行区2024高二期中]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已知有5个男生和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个女生，若从中选择2个男生和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1个女生表演一个小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，共有30种不同的选法，则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4_BD.38_1#f4a6a339c?vaa=1&amp;vcp=1&amp;vop=1&amp;pid=7bbcd3526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6667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40_1#f4a6a339c.blank?vaa=1&amp;vcp=1&amp;vop=1&amp;pid=7bbcd3526&amp;color=36,64,97&amp;vpa=10"/>
          <p:cNvSpPr/>
          <p:nvPr/>
        </p:nvSpPr>
        <p:spPr>
          <a:xfrm>
            <a:off x="3880961" y="3024333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39_1#f4a6a339c?vaa=1&amp;vcp=1&amp;vop=1&amp;pid=7bbcd3526&amp;color=36,64,97&amp;bbb=1"/>
              <p:cNvSpPr/>
              <p:nvPr/>
            </p:nvSpPr>
            <p:spPr>
              <a:xfrm>
                <a:off x="539496" y="3434797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4_AS.39_1#f4a6a339c?vaa=1&amp;vcp=1&amp;vop=1&amp;pid=7bbcd352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4797"/>
                <a:ext cx="11109960" cy="863600"/>
              </a:xfrm>
              <a:prstGeom prst="rect">
                <a:avLst/>
              </a:prstGeom>
              <a:blipFill>
                <a:blip r:embed="rId4"/>
                <a:stretch>
                  <a:fillRect l="-1317" b="-9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db4bee3c?vcp=1&amp;pid=c97aa4d28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4_BD.42_1#3fd9afe2c?vaa=1&amp;vcp=1&amp;vop=1&amp;pid=2db4bee3c&amp;color=36,64,97&amp;bbb=1&amp;hb=1"/>
          <p:cNvSpPr/>
          <p:nvPr/>
        </p:nvSpPr>
        <p:spPr>
          <a:xfrm>
            <a:off x="539496" y="1202396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[江苏南通启东中学2025高二月考]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甲、乙、丙、丁、戊5名同学进行劳动技术比赛，决出第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5名的名次．甲和乙去询问成绩，回答者对甲说：“你和乙都不是最差的．”对乙说：“很遗憾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，你的名次比甲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差点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.”从这两个回答分析，5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人的名次排列的不同情况可能有(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4_AN.44_1#3fd9afe2c.bracket?vaa=1&amp;vcp=1&amp;vop=1&amp;pid=2db4bee3c&amp;color=36,64,97&amp;vpa=11"/>
          <p:cNvSpPr/>
          <p:nvPr/>
        </p:nvSpPr>
        <p:spPr>
          <a:xfrm>
            <a:off x="6689471" y="21156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42_2#3fd9afe2c.choices?vaa=1&amp;vcp=1&amp;vop=1&amp;pid=2db4bee3c&amp;color=36,64,97&amp;bbb=1"/>
          <p:cNvSpPr/>
          <p:nvPr/>
        </p:nvSpPr>
        <p:spPr>
          <a:xfrm>
            <a:off x="539496" y="24381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43_1#3fd9afe2c?vaa=1&amp;vcp=1&amp;vop=1&amp;pid=2db4bee3c&amp;color=36,64,97&amp;bbb=1&amp;hb=1"/>
              <p:cNvSpPr/>
              <p:nvPr/>
            </p:nvSpPr>
            <p:spPr>
              <a:xfrm>
                <a:off x="539496" y="2858476"/>
                <a:ext cx="11109960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由于甲、乙都不是最差的，且乙的名次比甲差，所以甲、乙均在前4名中，且甲在乙的前面，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故从前4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名中选择两个名次安排甲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、乙的名次，共有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种方法，接下来将剩下3人全排列，共有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，故满足条件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4_AS.43_1#3fd9afe2c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8476"/>
                <a:ext cx="11109960" cy="1201801"/>
              </a:xfrm>
              <a:prstGeom prst="rect">
                <a:avLst/>
              </a:prstGeom>
              <a:blipFill>
                <a:blip r:embed="rId3"/>
                <a:stretch>
                  <a:fillRect l="-1317" r="-220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46_1#c8c290599?vaa=1&amp;vcp=1&amp;vop=1&amp;pid=2db4bee3c&amp;color=36,64,97&amp;bt=1&amp;bbb=1&amp;hb=1"/>
              <p:cNvSpPr/>
              <p:nvPr/>
            </p:nvSpPr>
            <p:spPr>
              <a:xfrm>
                <a:off x="539496" y="1906764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为了落实立德树人的根本任务，践行五育并举，某校开设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三门德育校本课程，现有甲、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、丁四位同学参加校本课程的学习，每位同学仅报一门，每门至少有一位同学参加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，则不同的报名方法有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4_BD.46_1#c8c290599?vaa=1&amp;vcp=1&amp;vop=1&amp;pid=2db4bee3c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06764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74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8_1#c8c290599.bracket?vaa=1&amp;vcp=1&amp;vop=1&amp;pid=2db4bee3c&amp;color=36,64,97&amp;vpa=12"/>
          <p:cNvSpPr/>
          <p:nvPr/>
        </p:nvSpPr>
        <p:spPr>
          <a:xfrm>
            <a:off x="701421" y="281951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46_2#c8c290599.choices?vaa=1&amp;vcp=1&amp;vop=1&amp;pid=2db4bee3c&amp;color=36,64,97&amp;bbb=1"/>
          <p:cNvSpPr/>
          <p:nvPr/>
        </p:nvSpPr>
        <p:spPr>
          <a:xfrm>
            <a:off x="539496" y="31389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47_1#c8c290599?vaa=1&amp;vcp=1&amp;vop=1&amp;pid=2db4bee3c&amp;color=36,64,97&amp;bbb=1&amp;hb=1"/>
              <p:cNvSpPr/>
              <p:nvPr/>
            </p:nvSpPr>
            <p:spPr>
              <a:xfrm>
                <a:off x="539496" y="3512299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第一步，将四位学生分成三组，即随机选取两人为一组，其余剩下两人每人单独一组，故有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，将三组学生排列到三门课程中，共有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以不同的报名方法有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4_AS.47_1#c8c290599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2299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r="-2415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b9d97a5f9?vaa=1&amp;vcp=1&amp;vop=1&amp;pid=2db4bee3c&amp;color=36,64,97&amp;bt=1&amp;bbb=1&amp;hb=1"/>
          <p:cNvSpPr/>
          <p:nvPr/>
        </p:nvSpPr>
        <p:spPr>
          <a:xfrm>
            <a:off x="539496" y="1638223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[山东临沂2024模拟]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若有2名女生和4名男生到两个志愿服务站参加服务活动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，分配时每个服务站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均要求既有女生又有男生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，每人都要参加，且每人只到一个志愿服务站参加服务活动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，则不同的分配方案种数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52_1#b9d97a5f9.bracket?vaa=1&amp;vcp=1&amp;vop=1&amp;pid=2db4bee3c&amp;color=36,64,97&amp;vpa=13"/>
          <p:cNvSpPr/>
          <p:nvPr/>
        </p:nvSpPr>
        <p:spPr>
          <a:xfrm>
            <a:off x="930021" y="255097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0_2#b9d97a5f9.choices?vaa=1&amp;vcp=1&amp;vop=1&amp;pid=2db4bee3c&amp;color=36,64,97&amp;bbb=1"/>
          <p:cNvSpPr/>
          <p:nvPr/>
        </p:nvSpPr>
        <p:spPr>
          <a:xfrm>
            <a:off x="539496" y="28704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51_1#b9d97a5f9?vaa=1&amp;vcp=1&amp;vop=1&amp;pid=2db4bee3c&amp;color=36,64,97&amp;bbb=1"/>
              <p:cNvSpPr/>
              <p:nvPr/>
            </p:nvSpPr>
            <p:spPr>
              <a:xfrm>
                <a:off x="539496" y="3243757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第一步，先分组，分为一组2人，另一组4人，有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（种）分组方法；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为每组各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3人，有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（种）分组方法.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组方法共有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8+6=14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，将两组志愿者分配到两个服务站共有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14×2=28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4_AS.51_1#b9d97a5f9?vaa=1&amp;vcp=1&amp;vop=1&amp;pid=2db4bee3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3757"/>
                <a:ext cx="11109960" cy="2144840"/>
              </a:xfrm>
              <a:prstGeom prst="rect">
                <a:avLst/>
              </a:prstGeom>
              <a:blipFill>
                <a:blip r:embed="rId3"/>
                <a:stretch>
                  <a:fillRect l="-1317" b="-6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4_1#a0087a46e?vaa=1&amp;vcp=1&amp;vop=1&amp;pid=2db4bee3c&amp;color=36,64,97&amp;bt=1&amp;bbb=1&amp;hb=1"/>
          <p:cNvSpPr/>
          <p:nvPr/>
        </p:nvSpPr>
        <p:spPr>
          <a:xfrm>
            <a:off x="539496" y="2137238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[四川达州2024高二期中]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有5名大四学生报名参加公开招聘考试，共有三个岗位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，每人限报一个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岗位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，若这三个岗位都至少有1人报考，则这5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名大四学生不同的报考方法种数为(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56_1#a0087a46e.bracket?vaa=1&amp;vcp=1&amp;vop=1&amp;pid=2db4bee3c&amp;color=36,64,97&amp;vpa=14"/>
          <p:cNvSpPr/>
          <p:nvPr/>
        </p:nvSpPr>
        <p:spPr>
          <a:xfrm>
            <a:off x="8702421" y="26377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4_2#a0087a46e.choices?vaa=1&amp;vcp=1&amp;vop=1&amp;pid=2db4bee3c&amp;color=36,64,97&amp;bbb=1"/>
          <p:cNvSpPr/>
          <p:nvPr/>
        </p:nvSpPr>
        <p:spPr>
          <a:xfrm>
            <a:off x="539496" y="29573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B.150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.256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55_1#a0087a46e?vaa=1&amp;vcp=1&amp;vop=1&amp;pid=2db4bee3c&amp;color=36,64,97&amp;bbb=1&amp;hb=1"/>
              <p:cNvSpPr/>
              <p:nvPr/>
            </p:nvSpPr>
            <p:spPr>
              <a:xfrm>
                <a:off x="539496" y="3330657"/>
                <a:ext cx="11109960" cy="1600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若有两个岗位各有2名学生报考，一个岗位有1名学生报考，则有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种报考方法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．若有两个岗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位各有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1名学生报考，一个岗位有3名学生报考，则有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种报考方法．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（种）报考方法.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4_AS.55_1#a0087a46e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0657"/>
                <a:ext cx="11109960" cy="1600200"/>
              </a:xfrm>
              <a:prstGeom prst="rect">
                <a:avLst/>
              </a:prstGeom>
              <a:blipFill>
                <a:blip r:embed="rId3"/>
                <a:stretch>
                  <a:fillRect l="-1317" b="-22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8_1#2ab4b1824?vaa=1&amp;vcp=1&amp;vop=1&amp;pid=2db4bee3c&amp;color=36,64,97&amp;bt=1&amp;bbb=1&amp;hb=1"/>
          <p:cNvSpPr/>
          <p:nvPr/>
        </p:nvSpPr>
        <p:spPr>
          <a:xfrm>
            <a:off x="539496" y="2750489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[四川内江第二中学2024高二期中]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学校将7个三好学生名额分配给4个班，每个班至少1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个名额，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则分配方案共有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60_1#2ab4b1824.blank?vaa=1&amp;vcp=1&amp;vop=1&amp;pid=2db4bee3c&amp;color=36,64,97&amp;vpa=15&amp;bbb=1"/>
          <p:cNvSpPr/>
          <p:nvPr/>
        </p:nvSpPr>
        <p:spPr>
          <a:xfrm>
            <a:off x="2145252" y="3118154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59_1#2ab4b1824?vaa=1&amp;vcp=1&amp;vop=1&amp;pid=2db4bee3c&amp;color=36,64,97&amp;bbb=1&amp;hb=1"/>
              <p:cNvSpPr/>
              <p:nvPr/>
            </p:nvSpPr>
            <p:spPr>
              <a:xfrm>
                <a:off x="539496" y="3528618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 smtClean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将7个三好学生名额排成一排，从6个空中插入3个隔板，将名额分成4组，故分配方案共有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4_AS.59_1#2ab4b1824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8618"/>
                <a:ext cx="11109960" cy="785940"/>
              </a:xfrm>
              <a:prstGeom prst="rect">
                <a:avLst/>
              </a:prstGeom>
              <a:blipFill>
                <a:blip r:embed="rId3"/>
                <a:stretch>
                  <a:fillRect l="-1317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62_1#d32652817?vaa=1&amp;vcp=1&amp;vop=1&amp;pid=2db4bee3c&amp;color=36,64,97&amp;bt=1&amp;bbb=1"/>
              <p:cNvSpPr/>
              <p:nvPr/>
            </p:nvSpPr>
            <p:spPr>
              <a:xfrm>
                <a:off x="539496" y="277065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的非负整数解有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4_BD.62_1#d32652817?vaa=1&amp;vcp=1&amp;vop=1&amp;pid=2db4bee3c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065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4_1#d32652817.blank?vaa=1&amp;vcp=1&amp;vop=1&amp;pid=2db4bee3c&amp;color=36,64,97&amp;vpa=16&amp;bbb=1"/>
          <p:cNvSpPr/>
          <p:nvPr/>
        </p:nvSpPr>
        <p:spPr>
          <a:xfrm>
            <a:off x="5392198" y="2728740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63_1#d32652817?vaa=1&amp;vcp=1&amp;vop=1&amp;pid=2db4bee3c&amp;color=36,64,97&amp;bbb=1&amp;hb=1"/>
              <p:cNvSpPr/>
              <p:nvPr/>
            </p:nvSpPr>
            <p:spPr>
              <a:xfrm>
                <a:off x="539496" y="3141236"/>
                <a:ext cx="11109960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若求方程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的非负整数解有多少组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，即求方程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的正整数解有多少组，即在21个位置产生的20个空里插入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2个隔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板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（组）.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4_AS.63_1#d32652817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1236"/>
                <a:ext cx="11109960" cy="1201738"/>
              </a:xfrm>
              <a:prstGeom prst="rect">
                <a:avLst/>
              </a:prstGeom>
              <a:blipFill>
                <a:blip r:embed="rId4"/>
                <a:stretch>
                  <a:fillRect l="-1317" r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d26269b9e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d26269b9e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d26269b9e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6_1#4394681ec?vaa=1&amp;vcp=1&amp;vop=1&amp;pid=2db4bee3c&amp;color=36,64,97&amp;bt=1&amp;bbb=1"/>
          <p:cNvSpPr/>
          <p:nvPr/>
        </p:nvSpPr>
        <p:spPr>
          <a:xfrm>
            <a:off x="539496" y="27403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将20本相同的书分给4名学生，要求每名学生至少得3本书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，则不同的分法有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4_AN.68_1#4394681ec.blank?vaa=1&amp;vcp=1&amp;vop=1&amp;pid=2db4bee3c&amp;color=36,64,97&amp;vpa=17&amp;bbb=1"/>
          <p:cNvSpPr/>
          <p:nvPr/>
        </p:nvSpPr>
        <p:spPr>
          <a:xfrm>
            <a:off x="9403301" y="26984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165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67_1#4394681ec?vaa=1&amp;vcp=1&amp;vop=1&amp;pid=2db4bee3c&amp;color=36,64,97&amp;bbb=1&amp;hb=1"/>
              <p:cNvSpPr/>
              <p:nvPr/>
            </p:nvSpPr>
            <p:spPr>
              <a:xfrm>
                <a:off x="539496" y="3157969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先给每人分2本书，然后将剩下的12本书用隔板法分给4名学生，12本书之间有11个空隙，插入3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个隔板，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所以每名学生至少得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3本书，共有165种不同的分法.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4_AS.67_1#4394681ec?vaa=1&amp;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7969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323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0_1#d04a34082?vcp=1&amp;vop=1&amp;pid=2db4bee3c&amp;color=36,64,97&amp;bt=1&amp;bbb=1&amp;hb=1"/>
          <p:cNvSpPr/>
          <p:nvPr/>
        </p:nvSpPr>
        <p:spPr>
          <a:xfrm>
            <a:off x="539496" y="123525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有12名翻译人员，其中3人只能翻译英语，4人只能翻译法语，其余5人既能翻译英语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，也能翻译法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．从这12名翻译人员中选6人，其中3人翻译英语，3人翻译法语，有多少种不同的选法？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AN.71_1#d04a34082?vcp=1&amp;vop=1&amp;pid=2db4bee3c&amp;color=36,64,97&amp;bbb=1&amp;hb=1"/>
              <p:cNvSpPr/>
              <p:nvPr/>
            </p:nvSpPr>
            <p:spPr>
              <a:xfrm>
                <a:off x="539496" y="2057386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【解】从这12名翻译人员中选6人，其中3人翻译英语，3人翻译法语，可以分为下面4种情况.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只会英语的3人都去翻译英语，有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从只会英语的3人中选2人去翻译英语，从既能翻译英语，也能翻译法语的人中选取1人去翻译英语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从只会英语的3人中选1人去翻译英语，从既能翻译英语，也能翻译法语的人中选2人去翻译英语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只会英语的3人中没有人去翻译英语，从既能翻译英语，也能翻译法语的人中选取3人去翻译英语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84+840+1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050+200=2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4_AN.71_1#d04a34082?vcp=1&amp;vop=1&amp;pid=2db4bee3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7386"/>
                <a:ext cx="11109960" cy="3706940"/>
              </a:xfrm>
              <a:prstGeom prst="rect">
                <a:avLst/>
              </a:prstGeom>
              <a:blipFill>
                <a:blip r:embed="rId3"/>
                <a:stretch>
                  <a:fillRect l="-1317" b="-36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2_1#b78f49921?vcp=1&amp;vop=1&amp;pid=2db4bee3c&amp;color=36,64,97&amp;bt=1&amp;bbb=1&amp;hb=1"/>
          <p:cNvSpPr/>
          <p:nvPr/>
        </p:nvSpPr>
        <p:spPr>
          <a:xfrm>
            <a:off x="539496" y="1910130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假设共有12支队伍参加比赛，12支队伍分成三个小组，每小组4支队伍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，每小组进行单循环比赛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小组内的每2支队伍比赛一场）.每小组的前2名直接进入第二阶段淘汰赛，剩下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6支队伍中成绩最好的前两名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也进入第二阶段淘汰赛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，一共有8支队伍进入第二阶段淘汰赛，淘汰赛中胜利方直接进入下一轮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，失败方直接淘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，直到决出冠军、亚军和季军.问本次比赛一共要打多少场比赛？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AN.73_1#b78f49921?vcp=1&amp;vop=1&amp;pid=2db4bee3c&amp;color=36,64,97&amp;bbb=1"/>
              <p:cNvSpPr/>
              <p:nvPr/>
            </p:nvSpPr>
            <p:spPr>
              <a:xfrm>
                <a:off x="539496" y="3519474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【解】由题意知小组赛中共有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（场）比赛，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淘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汰赛第一轮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（8强赛）共有4场比赛，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淘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汰赛第二轮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（4强赛）共有2场比赛，冠亚军有1场比赛，三四名有1场比赛，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18+4+2+1+1=26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（场）比赛.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4_AN.73_1#b78f49921?vcp=1&amp;vop=1&amp;pid=2db4bee3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9474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c2a4298c?vcp=1&amp;pid=c97aa4d28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4_BD.74_1#bd3e51805?vaa=1&amp;vcp=1&amp;vop=1&amp;pid=5c2a4298c&amp;color=36,64,97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［全国数学大赛］由0到9这10个数字组成的五位数中，满足千位、百位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、十位上的数字依次成递增等差数列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且没有重复数字的五位数共有(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4_AN.76_1#bd3e51805.bracket?vaa=1&amp;vcp=1&amp;vop=1&amp;pid=5c2a4298c&amp;color=36,64,97&amp;vpa=18"/>
          <p:cNvSpPr/>
          <p:nvPr/>
        </p:nvSpPr>
        <p:spPr>
          <a:xfrm>
            <a:off x="36732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74_2#bd3e51805.choices?vaa=1&amp;vcp=1&amp;vop=1&amp;pid=5c2a4298c&amp;color=36,64,97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720个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684个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648个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.744个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75_1#bd3e51805?vaa=1&amp;vcp=1&amp;vop=1&amp;pid=5c2a4298c&amp;color=36,64,97&amp;bbb=1"/>
              <p:cNvSpPr/>
              <p:nvPr/>
            </p:nvSpPr>
            <p:spPr>
              <a:xfrm>
                <a:off x="539496" y="2446361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由题意可知，千位和十位上的数字奇偶性相同.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千位和十位上的数字都为奇数时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千位和十位上的数字均为偶数且不含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0时，满足条件的五位数有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0，十位为2,4,6,8时，满足条件的五位数有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，满足条件的五位数共有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360+216+168=744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4_AS.75_1#bd3e51805?vaa=1&amp;vcp=1&amp;vop=1&amp;pid=5c2a4298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6361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97aa4d28.fixed?vcp=1&amp;pid=d26269b9e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c97aa4d28.fixed?vcp=1&amp;pid=d26269b9e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</a:t>
            </a:r>
            <a:endParaRPr lang="en-US" altLang="zh-CN" sz="5400" dirty="0"/>
          </a:p>
        </p:txBody>
      </p:sp>
      <p:sp>
        <p:nvSpPr>
          <p:cNvPr id="4" name="C_2_BD#c97aa4d28.fixed?vcp=1&amp;pid=d26269b9e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bbcd3526?vcp=1&amp;pid=c97aa4d28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BD.1_1#d0399ab36?vaa=1&amp;vcp=1&amp;vop=1&amp;pid=7bbcd3526&amp;color=36,64,97&amp;bbb=1"/>
              <p:cNvSpPr/>
              <p:nvPr/>
            </p:nvSpPr>
            <p:spPr>
              <a:xfrm>
                <a:off x="539496" y="1202396"/>
                <a:ext cx="11109960" cy="3716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[河北邯郸五校2025高二联考]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4_BD.1_1#d0399ab36?vaa=1&amp;vcp=1&amp;vop=1&amp;pid=7bbcd352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71666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_1#d0399ab36.bracket?vaa=1&amp;vcp=1&amp;vop=1&amp;pid=7bbcd3526&amp;color=36,64,97&amp;vpa=1"/>
          <p:cNvSpPr/>
          <p:nvPr/>
        </p:nvSpPr>
        <p:spPr>
          <a:xfrm>
            <a:off x="7255066" y="130202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d0399ab36.choices?vaa=1&amp;vcp=1&amp;vop=1&amp;pid=7bbcd3526&amp;color=36,64,97&amp;bbb=1"/>
          <p:cNvSpPr/>
          <p:nvPr/>
        </p:nvSpPr>
        <p:spPr>
          <a:xfrm>
            <a:off x="539496" y="158092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63215" algn="l"/>
                <a:tab pos="5599430" algn="l"/>
                <a:tab pos="84499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.114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C.142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.198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2_1#d0399ab36?vaa=1&amp;vcp=1&amp;vop=1&amp;pid=7bbcd3526&amp;color=36,64,97&amp;bbb=1"/>
              <p:cNvSpPr/>
              <p:nvPr/>
            </p:nvSpPr>
            <p:spPr>
              <a:xfrm>
                <a:off x="539496" y="1945410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+6×5=114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4_AS.2_1#d0399ab36?vaa=1&amp;vcp=1&amp;vop=1&amp;pid=7bbcd352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45410"/>
                <a:ext cx="11109960" cy="52565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5_1#ee7e0f8fe?vaa=1&amp;vcp=1&amp;vop=1&amp;pid=7bbcd3526&amp;color=36,64,97&amp;bt=1&amp;bbb=1"/>
              <p:cNvSpPr/>
              <p:nvPr/>
            </p:nvSpPr>
            <p:spPr>
              <a:xfrm>
                <a:off x="539496" y="2417907"/>
                <a:ext cx="11109960" cy="3716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[河南郑州2025高二期末]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4_BD.5_1#ee7e0f8fe?vaa=1&amp;vcp=1&amp;vop=1&amp;pid=7bbcd3526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7907"/>
                <a:ext cx="11109960" cy="371666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_1#ee7e0f8fe.bracket?vaa=1&amp;vcp=1&amp;vop=1&amp;pid=7bbcd3526&amp;color=36,64,97&amp;vpa=2"/>
          <p:cNvSpPr/>
          <p:nvPr/>
        </p:nvSpPr>
        <p:spPr>
          <a:xfrm>
            <a:off x="7897495" y="25124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_2#ee7e0f8fe.choices?vaa=1&amp;vcp=1&amp;vop=1&amp;pid=7bbcd3526&amp;color=36,64,97&amp;bbb=1"/>
          <p:cNvSpPr/>
          <p:nvPr/>
        </p:nvSpPr>
        <p:spPr>
          <a:xfrm>
            <a:off x="539496" y="27913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6_1#ee7e0f8fe?vaa=1&amp;vcp=1&amp;vop=1&amp;pid=7bbcd3526&amp;color=36,64,97&amp;bbb=1"/>
              <p:cNvSpPr/>
              <p:nvPr/>
            </p:nvSpPr>
            <p:spPr>
              <a:xfrm>
                <a:off x="539496" y="3155842"/>
                <a:ext cx="11109960" cy="14683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由组合数的性质可得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+6≤18,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−2≤18,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=2+6=8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4_AS.6_1#ee7e0f8fe?vaa=1&amp;vcp=1&amp;vop=1&amp;pid=7bbcd352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5842"/>
                <a:ext cx="11109960" cy="1468374"/>
              </a:xfrm>
              <a:prstGeom prst="rect">
                <a:avLst/>
              </a:prstGeom>
              <a:blipFill>
                <a:blip r:embed="rId4"/>
                <a:stretch>
                  <a:fillRect l="-1317" b="-9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dd1bb1e24?vaa=1&amp;vcp=1&amp;vop=1&amp;pid=7bbcd3526&amp;color=36,64,97&amp;bt=1&amp;bbb=1&amp;hb=1"/>
          <p:cNvSpPr/>
          <p:nvPr/>
        </p:nvSpPr>
        <p:spPr>
          <a:xfrm>
            <a:off x="539496" y="207707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现有5名同学参加志愿活动，需要携带钩子、铁锹、夹子三种劳动工具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，要求每人都要携带一个工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，并且要求：钩子带1个，铁锹至少带2把，夹子至少带1个，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则不同的安排方案共有(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11_1#dd1bb1e24.bracket?vaa=1&amp;vcp=1&amp;vop=1&amp;pid=7bbcd3526&amp;color=36,64,97&amp;vpa=3"/>
          <p:cNvSpPr/>
          <p:nvPr/>
        </p:nvSpPr>
        <p:spPr>
          <a:xfrm>
            <a:off x="9273921" y="25775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9_2#dd1bb1e24.choices?vaa=1&amp;vcp=1&amp;vop=1&amp;pid=7bbcd3526&amp;color=36,64,97&amp;bbb=1"/>
          <p:cNvSpPr/>
          <p:nvPr/>
        </p:nvSpPr>
        <p:spPr>
          <a:xfrm>
            <a:off x="539496" y="28971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0_1#dd1bb1e24?vaa=1&amp;vcp=1&amp;vop=1&amp;pid=7bbcd3526&amp;color=36,64,97&amp;bbb=1"/>
              <p:cNvSpPr/>
              <p:nvPr/>
            </p:nvSpPr>
            <p:spPr>
              <a:xfrm>
                <a:off x="539496" y="3317480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携带工具方案有两类：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，1个钩子，1个夹子，3把铁锹，则不同的安排方案有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，1个钩子，2个夹子，2把铁锹，则不同的安排方案有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不同的安排方案共有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50种.故选A.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4_AS.10_1#dd1bb1e24?vaa=1&amp;vcp=1&amp;vop=1&amp;pid=7bbcd352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7480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18cfff2a7?vaa=1&amp;vcp=1&amp;vop=1&amp;pid=7bbcd3526&amp;color=36,64,97&amp;bt=1&amp;bbb=1&amp;hb=1"/>
          <p:cNvSpPr/>
          <p:nvPr/>
        </p:nvSpPr>
        <p:spPr>
          <a:xfrm>
            <a:off x="539496" y="127170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[北京西城区2024高二期末]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在正方体的8个顶点中任选3个，则这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3个顶点恰好不在同一个表面正方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形中的选法有(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15_1#18cfff2a7.bracket?vaa=1&amp;vcp=1&amp;vop=1&amp;pid=7bbcd3526&amp;color=36,64,97&amp;vpa=4"/>
          <p:cNvSpPr/>
          <p:nvPr/>
        </p:nvSpPr>
        <p:spPr>
          <a:xfrm>
            <a:off x="2073021" y="17722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13_2#18cfff2a7.choices?vaa=1&amp;vcp=1&amp;vop=1&amp;pid=7bbcd3526&amp;color=36,64,97&amp;bbb=1"/>
          <p:cNvSpPr/>
          <p:nvPr/>
        </p:nvSpPr>
        <p:spPr>
          <a:xfrm>
            <a:off x="539496" y="209180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C_4_AS.14_1#18cfff2a7?vaa=1&amp;vcp=1&amp;vop=1&amp;pid=7bbcd3526&amp;color=36,64,97&amp;bbb=1"/>
          <p:cNvSpPr/>
          <p:nvPr/>
        </p:nvSpPr>
        <p:spPr>
          <a:xfrm>
            <a:off x="539496" y="2468295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如图所示，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pic>
        <p:nvPicPr>
          <p:cNvPr id="6" name="QC_4_AS.14_2#18cfff2a7?vaa=1&amp;vcp=1&amp;vop=1&amp;pid=7bbcd3526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5815" y="2969310"/>
            <a:ext cx="1555311" cy="160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4_AS.14_3#18cfff2a7?vaa=1&amp;vcp=1&amp;vop=1&amp;pid=7bbcd3526&amp;color=36,64,97&amp;bbb=1&amp;hb=1"/>
              <p:cNvSpPr/>
              <p:nvPr/>
            </p:nvSpPr>
            <p:spPr>
              <a:xfrm>
                <a:off x="539496" y="456951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正方体由6个面构成，在这6个面内任取3个顶点都在同一个表面正方形内，共有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.在正方体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8个顶点中任选3个共有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所以在正方体的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8个顶点中任选3个，这3个顶点恰好不在同一个表面正方形中的选法共有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56−24=32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4_AS.14_3#18cfff2a7?vaa=1&amp;vcp=1&amp;vop=1&amp;pid=7bbcd352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69510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7_1#3ec215165?vcp=1&amp;vop=1&amp;pid=7bbcd3526&amp;color=36,64,97&amp;bt=1&amp;bbb=1"/>
          <p:cNvSpPr/>
          <p:nvPr/>
        </p:nvSpPr>
        <p:spPr>
          <a:xfrm>
            <a:off x="539496" y="2396063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5.〈要点1〉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18_1#78c024423?vaa=1&amp;vcp=1&amp;vop=1&amp;pid=3ec215165&amp;color=36,64,97&amp;bbb=1"/>
              <p:cNvSpPr/>
              <p:nvPr/>
            </p:nvSpPr>
            <p:spPr>
              <a:xfrm>
                <a:off x="539496" y="2811670"/>
                <a:ext cx="11109960" cy="3716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5_BD.18_1#78c024423?vaa=1&amp;vcp=1&amp;vop=1&amp;pid=3ec21516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1670"/>
                <a:ext cx="11109960" cy="371602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20_1#78c024423.blank?vaa=1&amp;vcp=1&amp;vop=1&amp;pid=3ec215165&amp;color=36,64,97&amp;vpa=5&amp;bbb=1"/>
          <p:cNvSpPr/>
          <p:nvPr/>
        </p:nvSpPr>
        <p:spPr>
          <a:xfrm>
            <a:off x="3342227" y="2771538"/>
            <a:ext cx="3952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19_1#78c024423?vaa=1&amp;vcp=1&amp;vop=1&amp;pid=3ec215165&amp;color=36,64,97&amp;bbb=1"/>
              <p:cNvSpPr/>
              <p:nvPr/>
            </p:nvSpPr>
            <p:spPr>
              <a:xfrm>
                <a:off x="539496" y="3186765"/>
                <a:ext cx="11109960" cy="1455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0≤10−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=36+10=46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5_AS.19_1#78c024423?vaa=1&amp;vcp=1&amp;vop=1&amp;pid=3ec21516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86765"/>
                <a:ext cx="11109960" cy="1455865"/>
              </a:xfrm>
              <a:prstGeom prst="rect">
                <a:avLst/>
              </a:prstGeom>
              <a:blipFill>
                <a:blip r:embed="rId4"/>
                <a:stretch>
                  <a:fillRect l="-1317" b="-92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22_1#7015371d3?vaa=1&amp;vcp=1&amp;vop=1&amp;pid=3ec215165&amp;color=36,64,97&amp;bt=1&amp;bbb=1"/>
              <p:cNvSpPr/>
              <p:nvPr/>
            </p:nvSpPr>
            <p:spPr>
              <a:xfrm>
                <a:off x="539496" y="2964484"/>
                <a:ext cx="11109960" cy="3714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BD.22_1#7015371d3?vaa=1&amp;vcp=1&amp;vop=1&amp;pid=3ec215165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4484"/>
                <a:ext cx="11109960" cy="371412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4_1#7015371d3.blank?vaa=1&amp;vcp=1&amp;vop=1&amp;pid=3ec215165&amp;color=36,64,97&amp;vpa=6"/>
          <p:cNvSpPr/>
          <p:nvPr/>
        </p:nvSpPr>
        <p:spPr>
          <a:xfrm>
            <a:off x="4628674" y="2925368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23_1#7015371d3?vaa=1&amp;vcp=1&amp;vop=1&amp;pid=3ec215165&amp;color=36,64,97&amp;bbb=1&amp;hb=1"/>
              <p:cNvSpPr/>
              <p:nvPr/>
            </p:nvSpPr>
            <p:spPr>
              <a:xfrm>
                <a:off x="539496" y="3337864"/>
                <a:ext cx="11109960" cy="79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5_AS.23_1#7015371d3?vaa=1&amp;vcp=1&amp;vop=1&amp;pid=3ec21516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7864"/>
                <a:ext cx="11109960" cy="798259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814</Words>
  <Application>Microsoft Office PowerPoint</Application>
  <PresentationFormat>宽屏</PresentationFormat>
  <Paragraphs>173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等线</vt:lpstr>
      <vt:lpstr>仿宋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2025-10-21T03:37:59Z</dcterms:created>
  <dcterms:modified xsi:type="dcterms:W3CDTF">2025-10-21T08:59:18Z</dcterms:modified>
  <cp:category/>
  <cp:contentStatus/>
</cp:coreProperties>
</file>